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06" r:id="rId2"/>
    <p:sldMasterId id="2147483712" r:id="rId3"/>
    <p:sldMasterId id="2147483724" r:id="rId4"/>
  </p:sldMasterIdLst>
  <p:notesMasterIdLst>
    <p:notesMasterId r:id="rId15"/>
  </p:notesMasterIdLst>
  <p:handoutMasterIdLst>
    <p:handoutMasterId r:id="rId16"/>
  </p:handoutMasterIdLst>
  <p:sldIdLst>
    <p:sldId id="446" r:id="rId5"/>
    <p:sldId id="447" r:id="rId6"/>
    <p:sldId id="427" r:id="rId7"/>
    <p:sldId id="454" r:id="rId8"/>
    <p:sldId id="456" r:id="rId9"/>
    <p:sldId id="434" r:id="rId10"/>
    <p:sldId id="457" r:id="rId11"/>
    <p:sldId id="458" r:id="rId12"/>
    <p:sldId id="433" r:id="rId13"/>
    <p:sldId id="42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5896"/>
    <a:srgbClr val="7C6560"/>
    <a:srgbClr val="29282D"/>
    <a:srgbClr val="E288B6"/>
    <a:srgbClr val="D75078"/>
    <a:srgbClr val="B38F6A"/>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102" d="100"/>
          <a:sy n="102" d="100"/>
        </p:scale>
        <p:origin x="144" y="288"/>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slideMaster" Target="slideMasters/slideMaster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1/9/2022</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1/9/2022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2</a:t>
            </a:fld>
            <a:endParaRPr lang="en-US" dirty="0"/>
          </a:p>
        </p:txBody>
      </p:sp>
    </p:spTree>
    <p:extLst>
      <p:ext uri="{BB962C8B-B14F-4D97-AF65-F5344CB8AC3E}">
        <p14:creationId xmlns:p14="http://schemas.microsoft.com/office/powerpoint/2010/main" val="27440805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3</a:t>
            </a:fld>
            <a:endParaRPr lang="en-US" dirty="0"/>
          </a:p>
        </p:txBody>
      </p:sp>
    </p:spTree>
    <p:extLst>
      <p:ext uri="{BB962C8B-B14F-4D97-AF65-F5344CB8AC3E}">
        <p14:creationId xmlns:p14="http://schemas.microsoft.com/office/powerpoint/2010/main" val="16679217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4</a:t>
            </a:fld>
            <a:endParaRPr lang="en-US" dirty="0"/>
          </a:p>
        </p:txBody>
      </p:sp>
    </p:spTree>
    <p:extLst>
      <p:ext uri="{BB962C8B-B14F-4D97-AF65-F5344CB8AC3E}">
        <p14:creationId xmlns:p14="http://schemas.microsoft.com/office/powerpoint/2010/main" val="1841289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5</a:t>
            </a:fld>
            <a:endParaRPr lang="en-US" dirty="0"/>
          </a:p>
        </p:txBody>
      </p:sp>
    </p:spTree>
    <p:extLst>
      <p:ext uri="{BB962C8B-B14F-4D97-AF65-F5344CB8AC3E}">
        <p14:creationId xmlns:p14="http://schemas.microsoft.com/office/powerpoint/2010/main" val="42919673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9</a:t>
            </a:fld>
            <a:endParaRPr lang="en-US" dirty="0"/>
          </a:p>
        </p:txBody>
      </p:sp>
    </p:spTree>
    <p:extLst>
      <p:ext uri="{BB962C8B-B14F-4D97-AF65-F5344CB8AC3E}">
        <p14:creationId xmlns:p14="http://schemas.microsoft.com/office/powerpoint/2010/main" val="40046007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r>
              <a:rPr lang="en-US"/>
              <a:t>Click icon to add picture</a:t>
            </a:r>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1/9/2022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1/9/2022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1/9/2022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1/9/2022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srcRect/>
          <a:stretch/>
        </p:blipFill>
        <p:spPr>
          <a:xfrm>
            <a:off x="225" y="0"/>
            <a:ext cx="12191550" cy="6857999"/>
          </a:xfr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200" y="4515033"/>
            <a:ext cx="6581554" cy="1846009"/>
          </a:xfrm>
        </p:spPr>
        <p:txBody>
          <a:bodyPr anchor="t" anchorCtr="0">
            <a:normAutofit fontScale="90000"/>
          </a:bodyPr>
          <a:lstStyle/>
          <a:p>
            <a:r>
              <a:rPr lang="en-US" dirty="0"/>
              <a:t>The Technology Value Stream</a:t>
            </a:r>
            <a:br>
              <a:rPr lang="ru-RU" dirty="0"/>
            </a:br>
            <a:r>
              <a:rPr lang="ru-RU" sz="2700" dirty="0"/>
              <a:t>1/9/2022</a:t>
            </a:r>
            <a:br>
              <a:rPr lang="ru-RU" sz="2700" dirty="0"/>
            </a:br>
            <a:r>
              <a:rPr lang="en-US" sz="2700" dirty="0"/>
              <a:t>Oksana </a:t>
            </a:r>
            <a:r>
              <a:rPr lang="en-US" sz="2700" dirty="0" err="1"/>
              <a:t>kustova</a:t>
            </a:r>
            <a:endParaRPr lang="en-US" sz="2700" dirty="0"/>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457199" y="914400"/>
            <a:ext cx="5605272" cy="1572126"/>
          </a:xfrm>
        </p:spPr>
        <p:txBody>
          <a:bodyPr anchor="ctr" anchorCtr="0"/>
          <a:lstStyle/>
          <a:p>
            <a:r>
              <a:rPr lang="en-US" dirty="0"/>
              <a:t>References</a:t>
            </a:r>
          </a:p>
        </p:txBody>
      </p:sp>
      <p:sp>
        <p:nvSpPr>
          <p:cNvPr id="6" name="Rectangle 5">
            <a:extLst>
              <a:ext uri="{FF2B5EF4-FFF2-40B4-BE49-F238E27FC236}">
                <a16:creationId xmlns:a16="http://schemas.microsoft.com/office/drawing/2014/main" id="{46E3F95A-0390-4797-816D-1A761F4012A0}"/>
              </a:ext>
            </a:extLst>
          </p:cNvPr>
          <p:cNvSpPr/>
          <p:nvPr/>
        </p:nvSpPr>
        <p:spPr>
          <a:xfrm>
            <a:off x="6521825" y="914400"/>
            <a:ext cx="793376" cy="483448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50EACE68-C884-4900-BA05-58DEA1511030}"/>
              </a:ext>
            </a:extLst>
          </p:cNvPr>
          <p:cNvSpPr>
            <a:spLocks noGrp="1"/>
          </p:cNvSpPr>
          <p:nvPr>
            <p:ph type="body" sz="quarter" idx="14"/>
          </p:nvPr>
        </p:nvSpPr>
        <p:spPr>
          <a:xfrm>
            <a:off x="457200" y="3072384"/>
            <a:ext cx="11093824" cy="2871216"/>
          </a:xfrm>
        </p:spPr>
        <p:txBody>
          <a:bodyPr/>
          <a:lstStyle/>
          <a:p>
            <a:pPr marL="285750" indent="-285750">
              <a:buFont typeface="Arial" panose="020B0604020202020204" pitchFamily="34" charset="0"/>
              <a:buChar char="•"/>
            </a:pPr>
            <a:r>
              <a:rPr lang="en-US" dirty="0">
                <a:effectLst/>
              </a:rPr>
              <a:t>Kim, G., Humble, J., </a:t>
            </a:r>
            <a:r>
              <a:rPr lang="en-US" dirty="0" err="1">
                <a:effectLst/>
              </a:rPr>
              <a:t>Debois</a:t>
            </a:r>
            <a:r>
              <a:rPr lang="en-US" dirty="0">
                <a:effectLst/>
              </a:rPr>
              <a:t>, P., &amp; Willis, J. (2016). </a:t>
            </a:r>
            <a:r>
              <a:rPr lang="en-US" i="1" dirty="0">
                <a:effectLst/>
              </a:rPr>
              <a:t>The </a:t>
            </a:r>
            <a:r>
              <a:rPr lang="en-US" i="1" dirty="0" err="1">
                <a:effectLst/>
              </a:rPr>
              <a:t>devops</a:t>
            </a:r>
            <a:r>
              <a:rPr lang="en-US" i="1" dirty="0">
                <a:effectLst/>
              </a:rPr>
              <a:t> handbook how to create world-class agility, Reliability &amp; Security in technology organizations</a:t>
            </a:r>
            <a:r>
              <a:rPr lang="en-US" dirty="0">
                <a:effectLst/>
              </a:rPr>
              <a:t>. Revolution. </a:t>
            </a:r>
          </a:p>
          <a:p>
            <a:pPr marL="285750" indent="-285750">
              <a:buFont typeface="Arial" panose="020B0604020202020204" pitchFamily="34" charset="0"/>
              <a:buChar char="•"/>
            </a:pPr>
            <a:r>
              <a:rPr lang="en-US" i="1" dirty="0">
                <a:effectLst/>
              </a:rPr>
              <a:t>Lead time – a key metric in </a:t>
            </a:r>
            <a:r>
              <a:rPr lang="en-US" i="1" dirty="0" err="1">
                <a:effectLst/>
              </a:rPr>
              <a:t>devops</a:t>
            </a:r>
            <a:r>
              <a:rPr lang="en-US" i="1" dirty="0">
                <a:effectLst/>
              </a:rPr>
              <a:t>: </a:t>
            </a:r>
            <a:r>
              <a:rPr lang="en-US" i="1" dirty="0" err="1">
                <a:effectLst/>
              </a:rPr>
              <a:t>Humanitec</a:t>
            </a:r>
            <a:r>
              <a:rPr lang="en-US" dirty="0">
                <a:effectLst/>
              </a:rPr>
              <a:t>. RSS. (n.d.). Retrieved January 9, 2022, from https://humanitec.com/blog/lead-time-a-key-metric-in-devops </a:t>
            </a:r>
          </a:p>
          <a:p>
            <a:pPr marL="285750" indent="-285750">
              <a:buFont typeface="Arial" panose="020B0604020202020204" pitchFamily="34" charset="0"/>
              <a:buChar char="•"/>
            </a:pPr>
            <a:r>
              <a:rPr lang="en-US" dirty="0">
                <a:effectLst/>
              </a:rPr>
              <a:t>Ranganathan, L. (2019, February 7). </a:t>
            </a:r>
            <a:r>
              <a:rPr lang="en-US" i="1" dirty="0">
                <a:effectLst/>
              </a:rPr>
              <a:t>Measuring your software delivery - flow time vs. Lead time</a:t>
            </a:r>
            <a:r>
              <a:rPr lang="en-US" dirty="0">
                <a:effectLst/>
              </a:rPr>
              <a:t>. </a:t>
            </a:r>
            <a:r>
              <a:rPr lang="en-US" dirty="0" err="1">
                <a:effectLst/>
              </a:rPr>
              <a:t>Tasktop</a:t>
            </a:r>
            <a:r>
              <a:rPr lang="en-US" dirty="0">
                <a:effectLst/>
              </a:rPr>
              <a:t> Blog. Retrieved January 9, 2022, from https://blog.tasktop.com/flow-time-vs-lead-time/ </a:t>
            </a:r>
          </a:p>
        </p:txBody>
      </p:sp>
    </p:spTree>
    <p:extLst>
      <p:ext uri="{BB962C8B-B14F-4D97-AF65-F5344CB8AC3E}">
        <p14:creationId xmlns:p14="http://schemas.microsoft.com/office/powerpoint/2010/main" val="1646138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person standing on a rock while looking at the ocean wave with outstretched arms">
            <a:extLst>
              <a:ext uri="{FF2B5EF4-FFF2-40B4-BE49-F238E27FC236}">
                <a16:creationId xmlns:a16="http://schemas.microsoft.com/office/drawing/2014/main" id="{8C1A64BB-92C4-44CC-9AB7-8416F1B9BF56}"/>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0" y="0"/>
            <a:ext cx="12192000" cy="6858000"/>
          </a:xfrm>
          <a:solidFill>
            <a:srgbClr val="6768AB">
              <a:alpha val="75000"/>
            </a:srgbClr>
          </a:solidFill>
        </p:spPr>
      </p:pic>
      <p:sp>
        <p:nvSpPr>
          <p:cNvPr id="9" name="Rectangle 8" descr="Shaded overlay">
            <a:extLst>
              <a:ext uri="{FF2B5EF4-FFF2-40B4-BE49-F238E27FC236}">
                <a16:creationId xmlns:a16="http://schemas.microsoft.com/office/drawing/2014/main" id="{558C501A-DC1F-4BA4-BFFA-44EF8845A384}"/>
              </a:ext>
            </a:extLst>
          </p:cNvPr>
          <p:cNvSpPr/>
          <p:nvPr/>
        </p:nvSpPr>
        <p:spPr>
          <a:xfrm>
            <a:off x="0" y="0"/>
            <a:ext cx="12192000" cy="6858000"/>
          </a:xfrm>
          <a:prstGeom prst="rect">
            <a:avLst/>
          </a:prstGeom>
          <a:solidFill>
            <a:srgbClr val="6768AB">
              <a:alpha val="7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135A981B-6487-4B00-9EAF-D0D748FA6014}"/>
              </a:ext>
            </a:extLst>
          </p:cNvPr>
          <p:cNvSpPr>
            <a:spLocks noGrp="1"/>
          </p:cNvSpPr>
          <p:nvPr>
            <p:ph type="title"/>
          </p:nvPr>
        </p:nvSpPr>
        <p:spPr>
          <a:xfrm>
            <a:off x="457199" y="914400"/>
            <a:ext cx="11174819" cy="903767"/>
          </a:xfrm>
        </p:spPr>
        <p:txBody>
          <a:bodyPr/>
          <a:lstStyle/>
          <a:p>
            <a:r>
              <a:rPr lang="en-US" dirty="0"/>
              <a:t>The Technology Value Stream </a:t>
            </a:r>
          </a:p>
        </p:txBody>
      </p:sp>
      <p:sp>
        <p:nvSpPr>
          <p:cNvPr id="6" name="Text Placeholder 5">
            <a:extLst>
              <a:ext uri="{FF2B5EF4-FFF2-40B4-BE49-F238E27FC236}">
                <a16:creationId xmlns:a16="http://schemas.microsoft.com/office/drawing/2014/main" id="{B43F7E3B-CE99-4770-8587-6554C15693F8}"/>
              </a:ext>
            </a:extLst>
          </p:cNvPr>
          <p:cNvSpPr>
            <a:spLocks noGrp="1"/>
          </p:cNvSpPr>
          <p:nvPr>
            <p:ph type="body" sz="quarter" idx="14"/>
          </p:nvPr>
        </p:nvSpPr>
        <p:spPr>
          <a:xfrm>
            <a:off x="3429000" y="2240280"/>
            <a:ext cx="4645152" cy="4197096"/>
          </a:xfrm>
        </p:spPr>
        <p:txBody>
          <a:bodyPr/>
          <a:lstStyle/>
          <a:p>
            <a:pPr>
              <a:lnSpc>
                <a:spcPct val="150000"/>
              </a:lnSpc>
            </a:pPr>
            <a:r>
              <a:rPr lang="en-US" sz="2000" dirty="0"/>
              <a:t>The technology value stream is the process required to convert a business hypothesis into a technology-enabled service that delivers value to the customer. That process includes product management, development, quality assurance, IT operations, and information security. </a:t>
            </a:r>
          </a:p>
        </p:txBody>
      </p:sp>
      <p:sp>
        <p:nvSpPr>
          <p:cNvPr id="10" name="Title 3">
            <a:extLst>
              <a:ext uri="{FF2B5EF4-FFF2-40B4-BE49-F238E27FC236}">
                <a16:creationId xmlns:a16="http://schemas.microsoft.com/office/drawing/2014/main" id="{42892DE4-4710-4E9C-B5E1-CC0D451F19D7}"/>
              </a:ext>
            </a:extLst>
          </p:cNvPr>
          <p:cNvSpPr txBox="1">
            <a:spLocks/>
          </p:cNvSpPr>
          <p:nvPr/>
        </p:nvSpPr>
        <p:spPr>
          <a:xfrm>
            <a:off x="457199" y="2569464"/>
            <a:ext cx="3619501" cy="1179576"/>
          </a:xfrm>
          <a:prstGeom prst="rect">
            <a:avLst/>
          </a:prstGeom>
        </p:spPr>
        <p:txBody>
          <a:bodyPr vert="horz" lIns="91440" tIns="45720" rIns="91440" bIns="45720" rtlCol="0" anchor="b" anchorCtr="0">
            <a:normAutofit/>
          </a:bodyPr>
          <a:lstStyle>
            <a:lvl1pPr algn="l" defTabSz="914400" rtl="0" eaLnBrk="1" latinLnBrk="0" hangingPunct="1">
              <a:lnSpc>
                <a:spcPct val="90000"/>
              </a:lnSpc>
              <a:spcBef>
                <a:spcPct val="0"/>
              </a:spcBef>
              <a:buNone/>
              <a:defRPr sz="3600" kern="1200" cap="all" baseline="0">
                <a:solidFill>
                  <a:schemeClr val="bg1"/>
                </a:solidFill>
                <a:latin typeface="+mj-lt"/>
                <a:ea typeface="+mj-ea"/>
                <a:cs typeface="+mj-cs"/>
              </a:defRPr>
            </a:lvl1pPr>
          </a:lstStyle>
          <a:p>
            <a:endParaRPr lang="en-US" dirty="0">
              <a:latin typeface="+mn-lt"/>
            </a:endParaRPr>
          </a:p>
        </p:txBody>
      </p:sp>
      <p:sp>
        <p:nvSpPr>
          <p:cNvPr id="11" name="Text Placeholder 5">
            <a:extLst>
              <a:ext uri="{FF2B5EF4-FFF2-40B4-BE49-F238E27FC236}">
                <a16:creationId xmlns:a16="http://schemas.microsoft.com/office/drawing/2014/main" id="{C9432D42-3FAB-4CC3-8B70-C890C9BD47AD}"/>
              </a:ext>
            </a:extLst>
          </p:cNvPr>
          <p:cNvSpPr txBox="1">
            <a:spLocks/>
          </p:cNvSpPr>
          <p:nvPr/>
        </p:nvSpPr>
        <p:spPr>
          <a:xfrm>
            <a:off x="708859" y="2240280"/>
            <a:ext cx="2206619" cy="781216"/>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0" i="1" dirty="0"/>
              <a:t>Definition</a:t>
            </a:r>
          </a:p>
        </p:txBody>
      </p:sp>
    </p:spTree>
    <p:extLst>
      <p:ext uri="{BB962C8B-B14F-4D97-AF65-F5344CB8AC3E}">
        <p14:creationId xmlns:p14="http://schemas.microsoft.com/office/powerpoint/2010/main" val="389851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44986A6-583D-4323-BBE6-0C4C3B1464BF}"/>
              </a:ext>
            </a:extLst>
          </p:cNvPr>
          <p:cNvSpPr>
            <a:spLocks noGrp="1"/>
          </p:cNvSpPr>
          <p:nvPr>
            <p:ph type="title"/>
          </p:nvPr>
        </p:nvSpPr>
        <p:spPr>
          <a:xfrm>
            <a:off x="528298" y="776179"/>
            <a:ext cx="7621789" cy="877824"/>
          </a:xfrm>
        </p:spPr>
        <p:txBody>
          <a:bodyPr>
            <a:normAutofit/>
          </a:bodyPr>
          <a:lstStyle/>
          <a:p>
            <a:r>
              <a:rPr lang="en-US" dirty="0"/>
              <a:t>Lead Time </a:t>
            </a:r>
            <a:r>
              <a:rPr lang="en-US" sz="1800" dirty="0"/>
              <a:t>vs</a:t>
            </a:r>
            <a:r>
              <a:rPr lang="en-US" dirty="0"/>
              <a:t> Processing time</a:t>
            </a:r>
          </a:p>
        </p:txBody>
      </p:sp>
      <p:sp>
        <p:nvSpPr>
          <p:cNvPr id="3" name="Text Placeholder 2">
            <a:extLst>
              <a:ext uri="{FF2B5EF4-FFF2-40B4-BE49-F238E27FC236}">
                <a16:creationId xmlns:a16="http://schemas.microsoft.com/office/drawing/2014/main" id="{7B91B0F8-EDCA-43C7-A602-F46DA2202AA8}"/>
              </a:ext>
            </a:extLst>
          </p:cNvPr>
          <p:cNvSpPr>
            <a:spLocks noGrp="1"/>
          </p:cNvSpPr>
          <p:nvPr>
            <p:ph type="body" sz="quarter" idx="14"/>
          </p:nvPr>
        </p:nvSpPr>
        <p:spPr>
          <a:xfrm>
            <a:off x="5317435" y="1866813"/>
            <a:ext cx="5665304" cy="4324714"/>
          </a:xfrm>
        </p:spPr>
        <p:txBody>
          <a:bodyPr>
            <a:noAutofit/>
          </a:bodyPr>
          <a:lstStyle/>
          <a:p>
            <a:pPr>
              <a:lnSpc>
                <a:spcPct val="150000"/>
              </a:lnSpc>
            </a:pPr>
            <a:r>
              <a:rPr lang="en-US" sz="2000" b="1" dirty="0">
                <a:effectLst/>
                <a:latin typeface="Segoe UI" panose="020B0502040204020203" pitchFamily="34" charset="0"/>
              </a:rPr>
              <a:t>Lead time </a:t>
            </a:r>
            <a:r>
              <a:rPr lang="en-US" sz="2000" dirty="0">
                <a:effectLst/>
                <a:latin typeface="Segoe UI" panose="020B0502040204020203" pitchFamily="34" charset="0"/>
              </a:rPr>
              <a:t>measures the time elapsed from the point a piece of work – such as defect or feature – is requested (usually by a customer) to the point that it’s delivered.</a:t>
            </a:r>
          </a:p>
          <a:p>
            <a:pPr>
              <a:lnSpc>
                <a:spcPct val="150000"/>
              </a:lnSpc>
            </a:pPr>
            <a:r>
              <a:rPr lang="en-US" sz="2000" b="1" dirty="0"/>
              <a:t>Flow time</a:t>
            </a:r>
            <a:r>
              <a:rPr lang="en-US" sz="2000" dirty="0"/>
              <a:t>, on the other hand, measures the time it takes for a work item to go from the point that it is accepted into the value stream – i.e., from its first “active state” – to when it’s available to the customer (deployed or delivered). </a:t>
            </a:r>
          </a:p>
        </p:txBody>
      </p:sp>
      <p:sp>
        <p:nvSpPr>
          <p:cNvPr id="16" name="Rectangle 15">
            <a:extLst>
              <a:ext uri="{FF2B5EF4-FFF2-40B4-BE49-F238E27FC236}">
                <a16:creationId xmlns:a16="http://schemas.microsoft.com/office/drawing/2014/main" id="{F41CB42D-A527-44ED-ADE2-30B3266BAFB1}"/>
              </a:ext>
              <a:ext uri="{C183D7F6-B498-43B3-948B-1728B52AA6E4}">
                <adec:decorative xmlns:adec="http://schemas.microsoft.com/office/drawing/2017/decorative" val="1"/>
              </a:ext>
            </a:extLst>
          </p:cNvPr>
          <p:cNvSpPr/>
          <p:nvPr/>
        </p:nvSpPr>
        <p:spPr>
          <a:xfrm>
            <a:off x="228600" y="201544"/>
            <a:ext cx="11772900" cy="6400800"/>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5">
            <a:extLst>
              <a:ext uri="{FF2B5EF4-FFF2-40B4-BE49-F238E27FC236}">
                <a16:creationId xmlns:a16="http://schemas.microsoft.com/office/drawing/2014/main" id="{84B9742F-E95D-412D-A3D6-5258AB0158B6}"/>
              </a:ext>
            </a:extLst>
          </p:cNvPr>
          <p:cNvSpPr txBox="1">
            <a:spLocks/>
          </p:cNvSpPr>
          <p:nvPr/>
        </p:nvSpPr>
        <p:spPr>
          <a:xfrm>
            <a:off x="566398" y="2620728"/>
            <a:ext cx="2206619" cy="781216"/>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0" i="1" dirty="0"/>
              <a:t>Definitions</a:t>
            </a:r>
          </a:p>
        </p:txBody>
      </p:sp>
    </p:spTree>
    <p:extLst>
      <p:ext uri="{BB962C8B-B14F-4D97-AF65-F5344CB8AC3E}">
        <p14:creationId xmlns:p14="http://schemas.microsoft.com/office/powerpoint/2010/main" val="2708177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44986A6-583D-4323-BBE6-0C4C3B1464BF}"/>
              </a:ext>
            </a:extLst>
          </p:cNvPr>
          <p:cNvSpPr>
            <a:spLocks noGrp="1"/>
          </p:cNvSpPr>
          <p:nvPr>
            <p:ph type="title"/>
          </p:nvPr>
        </p:nvSpPr>
        <p:spPr>
          <a:xfrm>
            <a:off x="528298" y="776179"/>
            <a:ext cx="7621789" cy="877824"/>
          </a:xfrm>
        </p:spPr>
        <p:txBody>
          <a:bodyPr>
            <a:normAutofit/>
          </a:bodyPr>
          <a:lstStyle/>
          <a:p>
            <a:r>
              <a:rPr lang="en-US" dirty="0"/>
              <a:t>Lead Time </a:t>
            </a:r>
            <a:r>
              <a:rPr lang="en-US" sz="1800" dirty="0"/>
              <a:t>vs</a:t>
            </a:r>
            <a:r>
              <a:rPr lang="en-US" dirty="0"/>
              <a:t> Processing time</a:t>
            </a:r>
          </a:p>
        </p:txBody>
      </p:sp>
      <p:sp>
        <p:nvSpPr>
          <p:cNvPr id="16" name="Rectangle 15">
            <a:extLst>
              <a:ext uri="{FF2B5EF4-FFF2-40B4-BE49-F238E27FC236}">
                <a16:creationId xmlns:a16="http://schemas.microsoft.com/office/drawing/2014/main" id="{F41CB42D-A527-44ED-ADE2-30B3266BAFB1}"/>
              </a:ext>
              <a:ext uri="{C183D7F6-B498-43B3-948B-1728B52AA6E4}">
                <adec:decorative xmlns:adec="http://schemas.microsoft.com/office/drawing/2017/decorative" val="1"/>
              </a:ext>
            </a:extLst>
          </p:cNvPr>
          <p:cNvSpPr/>
          <p:nvPr/>
        </p:nvSpPr>
        <p:spPr>
          <a:xfrm>
            <a:off x="228600" y="201544"/>
            <a:ext cx="11772900" cy="6400800"/>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7801AE79-FE6D-4F9E-B0C8-875DFA482641}"/>
              </a:ext>
            </a:extLst>
          </p:cNvPr>
          <p:cNvPicPr>
            <a:picLocks noChangeAspect="1"/>
          </p:cNvPicPr>
          <p:nvPr/>
        </p:nvPicPr>
        <p:blipFill>
          <a:blip r:embed="rId3"/>
          <a:stretch>
            <a:fillRect/>
          </a:stretch>
        </p:blipFill>
        <p:spPr>
          <a:xfrm>
            <a:off x="1213691" y="2180942"/>
            <a:ext cx="9764617" cy="3527947"/>
          </a:xfrm>
          <a:prstGeom prst="rect">
            <a:avLst/>
          </a:prstGeom>
        </p:spPr>
      </p:pic>
    </p:spTree>
    <p:extLst>
      <p:ext uri="{BB962C8B-B14F-4D97-AF65-F5344CB8AC3E}">
        <p14:creationId xmlns:p14="http://schemas.microsoft.com/office/powerpoint/2010/main" val="1624513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44986A6-583D-4323-BBE6-0C4C3B1464BF}"/>
              </a:ext>
            </a:extLst>
          </p:cNvPr>
          <p:cNvSpPr>
            <a:spLocks noGrp="1"/>
          </p:cNvSpPr>
          <p:nvPr>
            <p:ph type="title"/>
          </p:nvPr>
        </p:nvSpPr>
        <p:spPr>
          <a:xfrm>
            <a:off x="528298" y="776179"/>
            <a:ext cx="7621789" cy="877824"/>
          </a:xfrm>
        </p:spPr>
        <p:txBody>
          <a:bodyPr>
            <a:normAutofit/>
          </a:bodyPr>
          <a:lstStyle/>
          <a:p>
            <a:r>
              <a:rPr lang="en-US" dirty="0"/>
              <a:t>Lead Time </a:t>
            </a:r>
            <a:r>
              <a:rPr lang="en-US" sz="1800" dirty="0"/>
              <a:t>vs</a:t>
            </a:r>
            <a:r>
              <a:rPr lang="en-US" dirty="0"/>
              <a:t> Processing time</a:t>
            </a:r>
          </a:p>
        </p:txBody>
      </p:sp>
      <p:sp>
        <p:nvSpPr>
          <p:cNvPr id="3" name="Text Placeholder 2">
            <a:extLst>
              <a:ext uri="{FF2B5EF4-FFF2-40B4-BE49-F238E27FC236}">
                <a16:creationId xmlns:a16="http://schemas.microsoft.com/office/drawing/2014/main" id="{7B91B0F8-EDCA-43C7-A602-F46DA2202AA8}"/>
              </a:ext>
            </a:extLst>
          </p:cNvPr>
          <p:cNvSpPr>
            <a:spLocks noGrp="1"/>
          </p:cNvSpPr>
          <p:nvPr>
            <p:ph type="body" sz="quarter" idx="14"/>
          </p:nvPr>
        </p:nvSpPr>
        <p:spPr>
          <a:xfrm>
            <a:off x="5317435" y="2358887"/>
            <a:ext cx="5665304" cy="3832640"/>
          </a:xfrm>
        </p:spPr>
        <p:txBody>
          <a:bodyPr>
            <a:noAutofit/>
          </a:bodyPr>
          <a:lstStyle/>
          <a:p>
            <a:pPr>
              <a:lnSpc>
                <a:spcPct val="150000"/>
              </a:lnSpc>
            </a:pPr>
            <a:r>
              <a:rPr lang="en-US" sz="2000" dirty="0">
                <a:effectLst/>
                <a:latin typeface="Segoe UI" panose="020B0502040204020203" pitchFamily="34" charset="0"/>
              </a:rPr>
              <a:t>Processing time is a better representation of business value. While lead time is an interesting measure from a customer perspective, and teams have derived a lot of insights on speed in delivery by measuring and reporting on it, processing time is more valuable from a business perspective. </a:t>
            </a:r>
            <a:endParaRPr lang="en-US" sz="2000" dirty="0"/>
          </a:p>
        </p:txBody>
      </p:sp>
      <p:sp>
        <p:nvSpPr>
          <p:cNvPr id="16" name="Rectangle 15">
            <a:extLst>
              <a:ext uri="{FF2B5EF4-FFF2-40B4-BE49-F238E27FC236}">
                <a16:creationId xmlns:a16="http://schemas.microsoft.com/office/drawing/2014/main" id="{F41CB42D-A527-44ED-ADE2-30B3266BAFB1}"/>
              </a:ext>
              <a:ext uri="{C183D7F6-B498-43B3-948B-1728B52AA6E4}">
                <adec:decorative xmlns:adec="http://schemas.microsoft.com/office/drawing/2017/decorative" val="1"/>
              </a:ext>
            </a:extLst>
          </p:cNvPr>
          <p:cNvSpPr/>
          <p:nvPr/>
        </p:nvSpPr>
        <p:spPr>
          <a:xfrm>
            <a:off x="228600" y="201544"/>
            <a:ext cx="11772900" cy="6400800"/>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5">
            <a:extLst>
              <a:ext uri="{FF2B5EF4-FFF2-40B4-BE49-F238E27FC236}">
                <a16:creationId xmlns:a16="http://schemas.microsoft.com/office/drawing/2014/main" id="{84B9742F-E95D-412D-A3D6-5258AB0158B6}"/>
              </a:ext>
            </a:extLst>
          </p:cNvPr>
          <p:cNvSpPr txBox="1">
            <a:spLocks/>
          </p:cNvSpPr>
          <p:nvPr/>
        </p:nvSpPr>
        <p:spPr>
          <a:xfrm>
            <a:off x="566398" y="2620728"/>
            <a:ext cx="2206619" cy="781216"/>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0" i="1" dirty="0"/>
              <a:t>Conclusion</a:t>
            </a:r>
          </a:p>
        </p:txBody>
      </p:sp>
    </p:spTree>
    <p:extLst>
      <p:ext uri="{BB962C8B-B14F-4D97-AF65-F5344CB8AC3E}">
        <p14:creationId xmlns:p14="http://schemas.microsoft.com/office/powerpoint/2010/main" val="848530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7C909B-0AD0-483C-AAC3-96A0A3D16BE1}"/>
              </a:ext>
            </a:extLst>
          </p:cNvPr>
          <p:cNvSpPr>
            <a:spLocks noGrp="1"/>
          </p:cNvSpPr>
          <p:nvPr>
            <p:ph type="title"/>
          </p:nvPr>
        </p:nvSpPr>
        <p:spPr>
          <a:xfrm>
            <a:off x="245163" y="450574"/>
            <a:ext cx="11695045" cy="993913"/>
          </a:xfrm>
          <a:solidFill>
            <a:schemeClr val="tx2"/>
          </a:solidFill>
        </p:spPr>
        <p:txBody>
          <a:bodyPr>
            <a:normAutofit/>
          </a:bodyPr>
          <a:lstStyle/>
          <a:p>
            <a:r>
              <a:rPr lang="en-US" dirty="0"/>
              <a:t>Deployment Lead Timers Requiring Months</a:t>
            </a:r>
          </a:p>
        </p:txBody>
      </p:sp>
      <p:sp>
        <p:nvSpPr>
          <p:cNvPr id="12" name="Text Placeholder 5">
            <a:extLst>
              <a:ext uri="{FF2B5EF4-FFF2-40B4-BE49-F238E27FC236}">
                <a16:creationId xmlns:a16="http://schemas.microsoft.com/office/drawing/2014/main" id="{2F25605E-2504-43CD-A1D8-3E8EE452B5A3}"/>
              </a:ext>
            </a:extLst>
          </p:cNvPr>
          <p:cNvSpPr txBox="1">
            <a:spLocks/>
          </p:cNvSpPr>
          <p:nvPr/>
        </p:nvSpPr>
        <p:spPr>
          <a:xfrm>
            <a:off x="566398" y="2620728"/>
            <a:ext cx="2206619" cy="781216"/>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0" i="1" dirty="0">
                <a:solidFill>
                  <a:schemeClr val="tx1"/>
                </a:solidFill>
              </a:rPr>
              <a:t>Example</a:t>
            </a:r>
          </a:p>
        </p:txBody>
      </p:sp>
      <p:sp>
        <p:nvSpPr>
          <p:cNvPr id="14" name="Rectangle 13">
            <a:extLst>
              <a:ext uri="{FF2B5EF4-FFF2-40B4-BE49-F238E27FC236}">
                <a16:creationId xmlns:a16="http://schemas.microsoft.com/office/drawing/2014/main" id="{B5D37A35-F6DA-4304-A70A-813032A5E7FF}"/>
              </a:ext>
            </a:extLst>
          </p:cNvPr>
          <p:cNvSpPr/>
          <p:nvPr/>
        </p:nvSpPr>
        <p:spPr>
          <a:xfrm>
            <a:off x="4249271" y="1444486"/>
            <a:ext cx="7503457" cy="4962939"/>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2">
            <a:extLst>
              <a:ext uri="{FF2B5EF4-FFF2-40B4-BE49-F238E27FC236}">
                <a16:creationId xmlns:a16="http://schemas.microsoft.com/office/drawing/2014/main" id="{3CFDBF1F-29DD-41AE-A72B-B36EE37288F1}"/>
              </a:ext>
            </a:extLst>
          </p:cNvPr>
          <p:cNvSpPr>
            <a:spLocks noGrp="1"/>
          </p:cNvSpPr>
          <p:nvPr>
            <p:ph type="body" sz="quarter" idx="14"/>
          </p:nvPr>
        </p:nvSpPr>
        <p:spPr>
          <a:xfrm>
            <a:off x="4739210" y="1888240"/>
            <a:ext cx="6744577" cy="3832640"/>
          </a:xfrm>
        </p:spPr>
        <p:txBody>
          <a:bodyPr>
            <a:noAutofit/>
          </a:bodyPr>
          <a:lstStyle/>
          <a:p>
            <a:pPr>
              <a:lnSpc>
                <a:spcPct val="150000"/>
              </a:lnSpc>
            </a:pPr>
            <a:r>
              <a:rPr lang="en-US" sz="2000" dirty="0">
                <a:effectLst/>
                <a:latin typeface="Segoe UI" panose="020B0502040204020203" pitchFamily="34" charset="0"/>
              </a:rPr>
              <a:t>Lead time as a measurement of efficiency is something which can vary widely across organizations depending on factors such as team size, the skill, and the workload of each developer. It’s not about using it simply to measure the work of individual team members - it would be unreasonable for a team of junior developers to achieve the elite metrics of very experienced developers. </a:t>
            </a:r>
            <a:endParaRPr lang="en-US" sz="2000" dirty="0"/>
          </a:p>
        </p:txBody>
      </p:sp>
    </p:spTree>
    <p:extLst>
      <p:ext uri="{BB962C8B-B14F-4D97-AF65-F5344CB8AC3E}">
        <p14:creationId xmlns:p14="http://schemas.microsoft.com/office/powerpoint/2010/main" val="1881260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7C909B-0AD0-483C-AAC3-96A0A3D16BE1}"/>
              </a:ext>
            </a:extLst>
          </p:cNvPr>
          <p:cNvSpPr>
            <a:spLocks noGrp="1"/>
          </p:cNvSpPr>
          <p:nvPr>
            <p:ph type="title"/>
          </p:nvPr>
        </p:nvSpPr>
        <p:spPr>
          <a:xfrm>
            <a:off x="245163" y="450574"/>
            <a:ext cx="11695045" cy="993913"/>
          </a:xfrm>
          <a:solidFill>
            <a:schemeClr val="tx2"/>
          </a:solidFill>
        </p:spPr>
        <p:txBody>
          <a:bodyPr>
            <a:normAutofit/>
          </a:bodyPr>
          <a:lstStyle/>
          <a:p>
            <a:r>
              <a:rPr lang="en-US" dirty="0"/>
              <a:t>Deployment Lead Timers Requiring Months</a:t>
            </a:r>
          </a:p>
        </p:txBody>
      </p:sp>
      <p:sp>
        <p:nvSpPr>
          <p:cNvPr id="12" name="Text Placeholder 5">
            <a:extLst>
              <a:ext uri="{FF2B5EF4-FFF2-40B4-BE49-F238E27FC236}">
                <a16:creationId xmlns:a16="http://schemas.microsoft.com/office/drawing/2014/main" id="{2F25605E-2504-43CD-A1D8-3E8EE452B5A3}"/>
              </a:ext>
            </a:extLst>
          </p:cNvPr>
          <p:cNvSpPr txBox="1">
            <a:spLocks/>
          </p:cNvSpPr>
          <p:nvPr/>
        </p:nvSpPr>
        <p:spPr>
          <a:xfrm>
            <a:off x="566398" y="2620728"/>
            <a:ext cx="2206619" cy="781216"/>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0" i="1" dirty="0">
                <a:solidFill>
                  <a:schemeClr val="tx1"/>
                </a:solidFill>
              </a:rPr>
              <a:t>Example</a:t>
            </a:r>
          </a:p>
        </p:txBody>
      </p:sp>
      <p:sp>
        <p:nvSpPr>
          <p:cNvPr id="5" name="Rectangle 4">
            <a:extLst>
              <a:ext uri="{FF2B5EF4-FFF2-40B4-BE49-F238E27FC236}">
                <a16:creationId xmlns:a16="http://schemas.microsoft.com/office/drawing/2014/main" id="{5E5A0B2D-EE07-4B5A-A31B-5165172C4349}"/>
              </a:ext>
            </a:extLst>
          </p:cNvPr>
          <p:cNvSpPr/>
          <p:nvPr/>
        </p:nvSpPr>
        <p:spPr>
          <a:xfrm>
            <a:off x="4249271" y="1444486"/>
            <a:ext cx="7503457" cy="4962939"/>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2">
            <a:extLst>
              <a:ext uri="{FF2B5EF4-FFF2-40B4-BE49-F238E27FC236}">
                <a16:creationId xmlns:a16="http://schemas.microsoft.com/office/drawing/2014/main" id="{3CFDBF1F-29DD-41AE-A72B-B36EE37288F1}"/>
              </a:ext>
            </a:extLst>
          </p:cNvPr>
          <p:cNvSpPr>
            <a:spLocks noGrp="1"/>
          </p:cNvSpPr>
          <p:nvPr>
            <p:ph type="body" sz="quarter" idx="14"/>
          </p:nvPr>
        </p:nvSpPr>
        <p:spPr>
          <a:xfrm>
            <a:off x="4739210" y="1888240"/>
            <a:ext cx="6771471" cy="3832640"/>
          </a:xfrm>
        </p:spPr>
        <p:txBody>
          <a:bodyPr>
            <a:noAutofit/>
          </a:bodyPr>
          <a:lstStyle/>
          <a:p>
            <a:pPr>
              <a:lnSpc>
                <a:spcPct val="150000"/>
              </a:lnSpc>
            </a:pPr>
            <a:r>
              <a:rPr lang="en-US" sz="2000" dirty="0">
                <a:effectLst/>
                <a:latin typeface="Segoe UI" panose="020B0502040204020203" pitchFamily="34" charset="0"/>
              </a:rPr>
              <a:t>Mik Kersten, in his book Project to Product, talks about opensource projects that have a myriad of feature requests spread across a small number of developers. This means that some requests can sit in the backlog for long periods before work is ever started on them, elongating lead time (and time to value).</a:t>
            </a:r>
            <a:endParaRPr lang="en-US" sz="2000" dirty="0"/>
          </a:p>
        </p:txBody>
      </p:sp>
    </p:spTree>
    <p:extLst>
      <p:ext uri="{BB962C8B-B14F-4D97-AF65-F5344CB8AC3E}">
        <p14:creationId xmlns:p14="http://schemas.microsoft.com/office/powerpoint/2010/main" val="37918527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7C909B-0AD0-483C-AAC3-96A0A3D16BE1}"/>
              </a:ext>
            </a:extLst>
          </p:cNvPr>
          <p:cNvSpPr>
            <a:spLocks noGrp="1"/>
          </p:cNvSpPr>
          <p:nvPr>
            <p:ph type="title"/>
          </p:nvPr>
        </p:nvSpPr>
        <p:spPr>
          <a:xfrm>
            <a:off x="245163" y="450574"/>
            <a:ext cx="11695045" cy="993913"/>
          </a:xfrm>
          <a:solidFill>
            <a:schemeClr val="tx2"/>
          </a:solidFill>
        </p:spPr>
        <p:txBody>
          <a:bodyPr>
            <a:normAutofit/>
          </a:bodyPr>
          <a:lstStyle/>
          <a:p>
            <a:r>
              <a:rPr lang="en-US" dirty="0"/>
              <a:t>Deployment Lead Times of Minutes</a:t>
            </a:r>
          </a:p>
        </p:txBody>
      </p:sp>
      <p:sp>
        <p:nvSpPr>
          <p:cNvPr id="12" name="Text Placeholder 5">
            <a:extLst>
              <a:ext uri="{FF2B5EF4-FFF2-40B4-BE49-F238E27FC236}">
                <a16:creationId xmlns:a16="http://schemas.microsoft.com/office/drawing/2014/main" id="{2F25605E-2504-43CD-A1D8-3E8EE452B5A3}"/>
              </a:ext>
            </a:extLst>
          </p:cNvPr>
          <p:cNvSpPr txBox="1">
            <a:spLocks/>
          </p:cNvSpPr>
          <p:nvPr/>
        </p:nvSpPr>
        <p:spPr>
          <a:xfrm>
            <a:off x="566398" y="2620728"/>
            <a:ext cx="3346696" cy="781216"/>
          </a:xfrm>
          <a:prstGeom prst="rect">
            <a:avLst/>
          </a:prstGeom>
        </p:spPr>
        <p:txBody>
          <a:bodyPr/>
          <a:lstStyle>
            <a:lvl1pPr marL="0" indent="0" algn="l" defTabSz="914400" rtl="0" eaLnBrk="1" latinLnBrk="0" hangingPunct="1">
              <a:lnSpc>
                <a:spcPts val="2800"/>
              </a:lnSpc>
              <a:spcBef>
                <a:spcPts val="0"/>
              </a:spcBef>
              <a:buFont typeface="Arial" panose="020B0604020202020204" pitchFamily="34" charset="0"/>
              <a:buNone/>
              <a:defRPr sz="1800" kern="1200">
                <a:solidFill>
                  <a:schemeClr val="bg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000" i="1" dirty="0">
                <a:solidFill>
                  <a:schemeClr val="tx1"/>
                </a:solidFill>
              </a:rPr>
              <a:t>Strive for the ideal</a:t>
            </a:r>
          </a:p>
        </p:txBody>
      </p:sp>
      <p:sp>
        <p:nvSpPr>
          <p:cNvPr id="5" name="Rectangle 4">
            <a:extLst>
              <a:ext uri="{FF2B5EF4-FFF2-40B4-BE49-F238E27FC236}">
                <a16:creationId xmlns:a16="http://schemas.microsoft.com/office/drawing/2014/main" id="{9DB995BC-73EE-43AE-8FD6-AAD114873630}"/>
              </a:ext>
            </a:extLst>
          </p:cNvPr>
          <p:cNvSpPr/>
          <p:nvPr/>
        </p:nvSpPr>
        <p:spPr>
          <a:xfrm>
            <a:off x="4249271" y="1444486"/>
            <a:ext cx="7503457" cy="4962939"/>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2">
            <a:extLst>
              <a:ext uri="{FF2B5EF4-FFF2-40B4-BE49-F238E27FC236}">
                <a16:creationId xmlns:a16="http://schemas.microsoft.com/office/drawing/2014/main" id="{3CFDBF1F-29DD-41AE-A72B-B36EE37288F1}"/>
              </a:ext>
            </a:extLst>
          </p:cNvPr>
          <p:cNvSpPr>
            <a:spLocks noGrp="1"/>
          </p:cNvSpPr>
          <p:nvPr>
            <p:ph type="body" sz="quarter" idx="14"/>
          </p:nvPr>
        </p:nvSpPr>
        <p:spPr>
          <a:xfrm>
            <a:off x="4545106" y="1694329"/>
            <a:ext cx="7207621" cy="4713096"/>
          </a:xfrm>
        </p:spPr>
        <p:txBody>
          <a:bodyPr>
            <a:noAutofit/>
          </a:bodyPr>
          <a:lstStyle/>
          <a:p>
            <a:pPr>
              <a:lnSpc>
                <a:spcPct val="150000"/>
              </a:lnSpc>
            </a:pPr>
            <a:r>
              <a:rPr lang="en-US" sz="2000" dirty="0">
                <a:effectLst/>
                <a:latin typeface="Segoe UI" panose="020B0502040204020203" pitchFamily="34" charset="0"/>
              </a:rPr>
              <a:t>A long lead time means the risk that your efforts at leading-edge innovation may not be all that new or exciting by the time they reach the customer, and faster-moving competitors may have usurped you. </a:t>
            </a:r>
          </a:p>
          <a:p>
            <a:pPr>
              <a:lnSpc>
                <a:spcPct val="150000"/>
              </a:lnSpc>
            </a:pPr>
            <a:r>
              <a:rPr lang="en-US" sz="2000" dirty="0">
                <a:effectLst/>
                <a:latin typeface="Segoe UI" panose="020B0502040204020203" pitchFamily="34" charset="0"/>
              </a:rPr>
              <a:t>With Continuous Delivery, you can release each feature as it is ready rather than waiting for an 'all-in' big release, substantially reducing lead time. A chain of smaller releases keeps customers happy and faster; smaller releases make it easy for developers to modify their work in response to customer feedback.</a:t>
            </a:r>
            <a:endParaRPr lang="en-US" sz="2000" dirty="0"/>
          </a:p>
        </p:txBody>
      </p:sp>
    </p:spTree>
    <p:extLst>
      <p:ext uri="{BB962C8B-B14F-4D97-AF65-F5344CB8AC3E}">
        <p14:creationId xmlns:p14="http://schemas.microsoft.com/office/powerpoint/2010/main" val="2762012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457199" y="914400"/>
            <a:ext cx="5638801" cy="1572126"/>
          </a:xfrm>
        </p:spPr>
        <p:txBody>
          <a:bodyPr/>
          <a:lstStyle/>
          <a:p>
            <a:r>
              <a:rPr lang="en-US" dirty="0"/>
              <a:t>Conclusion</a:t>
            </a:r>
          </a:p>
        </p:txBody>
      </p:sp>
      <p:sp>
        <p:nvSpPr>
          <p:cNvPr id="3" name="Text Placeholder 2">
            <a:extLst>
              <a:ext uri="{FF2B5EF4-FFF2-40B4-BE49-F238E27FC236}">
                <a16:creationId xmlns:a16="http://schemas.microsoft.com/office/drawing/2014/main" id="{50EACE68-C884-4900-BA05-58DEA1511030}"/>
              </a:ext>
            </a:extLst>
          </p:cNvPr>
          <p:cNvSpPr>
            <a:spLocks noGrp="1"/>
          </p:cNvSpPr>
          <p:nvPr>
            <p:ph type="body" sz="quarter" idx="14"/>
          </p:nvPr>
        </p:nvSpPr>
        <p:spPr>
          <a:xfrm>
            <a:off x="457199" y="2131392"/>
            <a:ext cx="5202936" cy="3547872"/>
          </a:xfrm>
        </p:spPr>
        <p:txBody>
          <a:bodyPr/>
          <a:lstStyle/>
          <a:p>
            <a:r>
              <a:rPr lang="en-US" dirty="0"/>
              <a:t>Reducing lead time is critical but equally important are the metrics of deployment frequency, mean time to restore (MTTR), and change failure percentage. One of the benefits of DevOps is that it's a way of thinking rather than prescriptive steps or practices. This means it's malleable and adaptable to specific organizational culture, processes, challenges and goals. DevOps enables an organization to forward their goals and increase their quality of product and customer service.</a:t>
            </a:r>
          </a:p>
          <a:p>
            <a:endParaRPr lang="en-US" dirty="0"/>
          </a:p>
        </p:txBody>
      </p:sp>
      <p:pic>
        <p:nvPicPr>
          <p:cNvPr id="7" name="Picture Placeholder 6" descr="Picture of a spiral staircase">
            <a:extLst>
              <a:ext uri="{FF2B5EF4-FFF2-40B4-BE49-F238E27FC236}">
                <a16:creationId xmlns:a16="http://schemas.microsoft.com/office/drawing/2014/main" id="{4176E307-8C2F-4787-9905-7583953AA818}"/>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a:ext>
            </a:extLst>
          </a:blip>
          <a:srcRect t="9" b="9"/>
          <a:stretch/>
        </p:blipFill>
        <p:spPr>
          <a:xfrm>
            <a:off x="6997700" y="914400"/>
            <a:ext cx="4333875" cy="5092700"/>
          </a:xfrm>
        </p:spPr>
      </p:pic>
    </p:spTree>
    <p:extLst>
      <p:ext uri="{BB962C8B-B14F-4D97-AF65-F5344CB8AC3E}">
        <p14:creationId xmlns:p14="http://schemas.microsoft.com/office/powerpoint/2010/main" val="2943388554"/>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98AF5320-421A-4856-A75D-6587C36D5470}"/>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6E2187FA-78B5-42F2-9074-40D4C2C1399B}"/>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CED26E1E-587B-4123-A4F9-DB49A037FBB9}"/>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573AD6BE-256C-44EB-886C-5713CB0A8D47}"/>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{7EAD81D3-AEF4-4686-BF01-93747CDDB564}tf78479028_win32</Template>
  <TotalTime>135</TotalTime>
  <Words>659</Words>
  <Application>Microsoft Office PowerPoint</Application>
  <PresentationFormat>Widescreen</PresentationFormat>
  <Paragraphs>34</Paragraphs>
  <Slides>10</Slides>
  <Notes>6</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10</vt:i4>
      </vt:variant>
    </vt:vector>
  </HeadingPairs>
  <TitlesOfParts>
    <vt:vector size="18" baseType="lpstr">
      <vt:lpstr>Arial</vt:lpstr>
      <vt:lpstr>Calibri</vt:lpstr>
      <vt:lpstr>Segoe UI</vt:lpstr>
      <vt:lpstr>Segoe UI Light</vt:lpstr>
      <vt:lpstr>Balancing Act</vt:lpstr>
      <vt:lpstr>Wellspring</vt:lpstr>
      <vt:lpstr>Star of the show</vt:lpstr>
      <vt:lpstr>Amusements</vt:lpstr>
      <vt:lpstr>The Technology Value Stream 1/9/2022 Oksana kustova</vt:lpstr>
      <vt:lpstr>The Technology Value Stream </vt:lpstr>
      <vt:lpstr>Lead Time vs Processing time</vt:lpstr>
      <vt:lpstr>Lead Time vs Processing time</vt:lpstr>
      <vt:lpstr>Lead Time vs Processing time</vt:lpstr>
      <vt:lpstr>Deployment Lead Timers Requiring Months</vt:lpstr>
      <vt:lpstr>Deployment Lead Timers Requiring Months</vt:lpstr>
      <vt:lpstr>Deployment Lead Times of Minutes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Technology Value Stream 1/9/2022 Oksana kustova</dc:title>
  <dc:creator>Oksana Kustova</dc:creator>
  <cp:lastModifiedBy>Oksana Kustova</cp:lastModifiedBy>
  <cp:revision>1</cp:revision>
  <dcterms:created xsi:type="dcterms:W3CDTF">2022-01-10T00:51:03Z</dcterms:created>
  <dcterms:modified xsi:type="dcterms:W3CDTF">2022-01-10T03:06:13Z</dcterms:modified>
</cp:coreProperties>
</file>